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70" r:id="rId7"/>
    <p:sldId id="271" r:id="rId8"/>
    <p:sldId id="272" r:id="rId9"/>
    <p:sldId id="274" r:id="rId10"/>
    <p:sldId id="278" r:id="rId11"/>
    <p:sldId id="275" r:id="rId12"/>
    <p:sldId id="276" r:id="rId1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85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10/03/2023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57357D53-8FB3-4E65-898F-CE944B0347C8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5BFD7-91A4-478D-8FD9-9CEB30EEA1D7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521F72-A3A7-4E18-B26E-DF4DCD533BA2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83475-3B2C-4257-97FB-E5566CB3FAF8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02612B-950C-4B69-B3CC-A899FF39363D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F6C6B6-6359-4C94-ABF9-C406F36C33CA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E5DF46-A41A-4BE5-9396-C6E7ECBE5CF6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D6F3B3-053B-47CE-B08C-DE0DB4B8B5D8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019651-76A1-4332-BBF9-B85C4D198B2F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C01DF8-12BB-40A3-9942-F3CAFDB4905A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45025F-F07F-4E77-AE38-5F985DA144BA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120D766-8702-4376-BA25-6EE9DAAC971C}" type="datetime1">
              <a:rPr lang="it-IT" noProof="0" smtClean="0"/>
              <a:t>10/03/2023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320841" y="2292095"/>
            <a:ext cx="9597599" cy="1990656"/>
          </a:xfrm>
        </p:spPr>
        <p:txBody>
          <a:bodyPr rtlCol="0" anchor="ctr">
            <a:noAutofit/>
          </a:bodyPr>
          <a:lstStyle/>
          <a:p>
            <a:pPr rtl="0"/>
            <a:r>
              <a:rPr lang="it-IT" sz="3200" dirty="0"/>
              <a:t>Un’INTERFACCIA WEB PER LA SIMULAZIONE </a:t>
            </a:r>
            <a:r>
              <a:rPr lang="it-IT" sz="3200" dirty="0" err="1"/>
              <a:t>DELL’UMIDITà</a:t>
            </a:r>
            <a:r>
              <a:rPr lang="it-IT" sz="3200" dirty="0"/>
              <a:t> DEL TERRENO IN AGRICOLTURA DI PRECISIONE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429208" y="4282752"/>
            <a:ext cx="5666792" cy="1184598"/>
          </a:xfrm>
        </p:spPr>
        <p:txBody>
          <a:bodyPr rtlCol="0">
            <a:normAutofit/>
          </a:bodyPr>
          <a:lstStyle/>
          <a:p>
            <a:pPr rtl="0"/>
            <a:r>
              <a:rPr lang="it-IT" i="1" dirty="0"/>
              <a:t>DIPARTIMENTO DI INFORMATICA</a:t>
            </a:r>
          </a:p>
          <a:p>
            <a:pPr rtl="0"/>
            <a:r>
              <a:rPr lang="it-IT" i="1" dirty="0"/>
              <a:t>Corso di Laurea di Ingegneria e Scienze Informatiche</a:t>
            </a:r>
          </a:p>
          <a:p>
            <a:pPr rtl="0"/>
            <a:endParaRPr lang="it-IT" i="1" dirty="0"/>
          </a:p>
          <a:p>
            <a:pPr rtl="0"/>
            <a:r>
              <a:rPr lang="it-IT" i="1" dirty="0"/>
              <a:t>Presentata da: </a:t>
            </a:r>
            <a:r>
              <a:rPr lang="it-IT" dirty="0"/>
              <a:t>Brini Tommaso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78A900-2ADE-25E3-1877-17DFC857D566}"/>
              </a:ext>
            </a:extLst>
          </p:cNvPr>
          <p:cNvSpPr txBox="1"/>
          <p:nvPr/>
        </p:nvSpPr>
        <p:spPr>
          <a:xfrm>
            <a:off x="6634065" y="4376057"/>
            <a:ext cx="517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Relatore: Prof. </a:t>
            </a:r>
            <a:r>
              <a:rPr lang="it-IT" dirty="0"/>
              <a:t>Rizzi Stefano</a:t>
            </a:r>
          </a:p>
          <a:p>
            <a:pPr rtl="0"/>
            <a:r>
              <a:rPr lang="it-IT" i="1" dirty="0"/>
              <a:t>Correlatori: Dott. </a:t>
            </a:r>
            <a:r>
              <a:rPr lang="it-IT" dirty="0"/>
              <a:t>Francia Matteo, </a:t>
            </a:r>
          </a:p>
          <a:p>
            <a:pPr rtl="0"/>
            <a:r>
              <a:rPr lang="it-IT" i="1" dirty="0"/>
              <a:t>	   Dott. </a:t>
            </a:r>
            <a:r>
              <a:rPr lang="it-IT" dirty="0"/>
              <a:t>Giovanelli Joseph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79B7E3-D0A2-6068-4FBB-F5419576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&amp; Contesto Applicativo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39EC21-15DD-B7F5-3070-26A0E15B4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2233461"/>
            <a:ext cx="4876022" cy="3971396"/>
          </a:xfrm>
        </p:spPr>
        <p:txBody>
          <a:bodyPr>
            <a:normAutofit/>
          </a:bodyPr>
          <a:lstStyle/>
          <a:p>
            <a:r>
              <a:rPr lang="it-IT" b="1" dirty="0"/>
              <a:t>Agricoltura di Precisione: </a:t>
            </a:r>
            <a:r>
              <a:rPr lang="it-IT" dirty="0"/>
              <a:t>applicazione di tecnologie al fine di gestire al meglio la produzione agricola. </a:t>
            </a:r>
          </a:p>
          <a:p>
            <a:r>
              <a:rPr lang="it-IT" dirty="0"/>
              <a:t>Nel ramo della </a:t>
            </a:r>
            <a:r>
              <a:rPr lang="it-IT" b="1" dirty="0"/>
              <a:t>Smart </a:t>
            </a:r>
            <a:r>
              <a:rPr lang="it-IT" b="1" dirty="0" err="1"/>
              <a:t>Irrigation</a:t>
            </a:r>
            <a:r>
              <a:rPr lang="it-IT" dirty="0"/>
              <a:t>, troviamo sempre più la presenza di simulatori che offrono un supporto decisionale per ottimizzare e gestire al meglio le risorse.</a:t>
            </a:r>
          </a:p>
          <a:p>
            <a:r>
              <a:rPr lang="it-IT" dirty="0"/>
              <a:t>Può risultare complesso utilizzare questi simulatori, che spesso necessitano di tecnologie e competenze elevate. Per questo motivo, non sempre sono facilmente accessibili a qualsiasi utente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84B309F-2F7A-E3AA-A7A8-9A2B71C8F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96" y="2298775"/>
            <a:ext cx="4620986" cy="3084988"/>
          </a:xfrm>
        </p:spPr>
      </p:pic>
    </p:spTree>
    <p:extLst>
      <p:ext uri="{BB962C8B-B14F-4D97-AF65-F5344CB8AC3E}">
        <p14:creationId xmlns:p14="http://schemas.microsoft.com/office/powerpoint/2010/main" val="234949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1358-E435-78AC-70C7-5AFD45A3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Customer </a:t>
            </a:r>
            <a:r>
              <a:rPr lang="it-IT" dirty="0" err="1"/>
              <a:t>Journey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436181-A04B-A104-634E-18956E72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927224"/>
            <a:ext cx="9982200" cy="914400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Customer </a:t>
            </a:r>
            <a:r>
              <a:rPr lang="it-IT" b="1" dirty="0" err="1"/>
              <a:t>Journey</a:t>
            </a:r>
            <a:r>
              <a:rPr lang="it-IT" b="1" dirty="0"/>
              <a:t>: </a:t>
            </a:r>
            <a:r>
              <a:rPr lang="it-IT" dirty="0"/>
              <a:t>percorso che un utente compie dalla scoperta di un servizio fino all’acquisto e all’utilizzo continuativo dello stesso.</a:t>
            </a:r>
            <a:endParaRPr lang="it-IT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FA1BAA-7FD5-9469-4478-0DD55212D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88" y="3203394"/>
            <a:ext cx="9286388" cy="7845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1350AD-0BDB-F48A-687B-B2C3E963A9FF}"/>
              </a:ext>
            </a:extLst>
          </p:cNvPr>
          <p:cNvSpPr txBox="1"/>
          <p:nvPr/>
        </p:nvSpPr>
        <p:spPr>
          <a:xfrm>
            <a:off x="1103382" y="4764505"/>
            <a:ext cx="963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PRO: </a:t>
            </a:r>
            <a:r>
              <a:rPr lang="it-IT" sz="2000" dirty="0"/>
              <a:t>generazione di un ambiente integrato che consente di settare gli input, visualizzarli in maniera ordinata e intuitiva, organizzare in maniera automatica i valori inseriti e preparare il lancio del simulatore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78894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40A9E6-B488-5E25-CCDD-904609D0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dei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1AB6A2-893B-E73B-E136-905540DEF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5921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Per impostare la simulazione, bisogna fornire al simulatore delle variabili di input, opportunatamente suddivise in più file a seconda delle caratteristiche comuni.</a:t>
            </a:r>
          </a:p>
          <a:p>
            <a:pPr marL="0" indent="0">
              <a:buNone/>
            </a:pPr>
            <a:r>
              <a:rPr lang="it-IT" dirty="0"/>
              <a:t>L’utente deve quindi scegliere i valori da assegnare a queste variabili; il servizio si occupa di mappare le variabili nei rispettivi file e di inserirli nella cartella della simulazione generata.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BDA5B2-6C62-1C61-BD73-82305380E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665622"/>
            <a:ext cx="6543082" cy="3000649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8390493-D8DB-27D5-9413-8EC050616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42" y="3665622"/>
            <a:ext cx="2408752" cy="28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511E0-F7B0-FDD4-E3C8-5163C3AC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it-IT" dirty="0"/>
              <a:t>Architettura Client-Server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2BD1E47-B1B6-4605-4B66-A268CDE03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Due moduli: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Client: </a:t>
            </a:r>
            <a:r>
              <a:rPr lang="en-US" dirty="0" err="1"/>
              <a:t>gestisce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comunica</a:t>
            </a:r>
            <a:r>
              <a:rPr lang="en-US" dirty="0"/>
              <a:t> con il server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richieste</a:t>
            </a:r>
            <a:r>
              <a:rPr lang="en-US" dirty="0"/>
              <a:t> HTTP. </a:t>
            </a:r>
            <a:r>
              <a:rPr lang="en-US" dirty="0" err="1"/>
              <a:t>Realizzato</a:t>
            </a:r>
            <a:r>
              <a:rPr lang="en-US" dirty="0"/>
              <a:t> con il framework Vue.js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Server: </a:t>
            </a:r>
            <a:r>
              <a:rPr lang="en-US" dirty="0" err="1"/>
              <a:t>rende</a:t>
            </a:r>
            <a:r>
              <a:rPr lang="en-US" dirty="0"/>
              <a:t> il </a:t>
            </a:r>
            <a:r>
              <a:rPr lang="en-US" dirty="0" err="1"/>
              <a:t>servizio</a:t>
            </a:r>
            <a:r>
              <a:rPr lang="en-US" dirty="0"/>
              <a:t> </a:t>
            </a:r>
            <a:r>
              <a:rPr lang="en-US" dirty="0" err="1"/>
              <a:t>accessibile</a:t>
            </a:r>
            <a:r>
              <a:rPr lang="en-US" dirty="0"/>
              <a:t> ai client. </a:t>
            </a:r>
            <a:r>
              <a:rPr lang="en-US" dirty="0" err="1"/>
              <a:t>Elabora</a:t>
            </a:r>
            <a:r>
              <a:rPr lang="en-US" dirty="0"/>
              <a:t> le </a:t>
            </a:r>
            <a:r>
              <a:rPr lang="en-US" dirty="0" err="1"/>
              <a:t>richieste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client e formula le </a:t>
            </a:r>
            <a:r>
              <a:rPr lang="en-US" dirty="0" err="1"/>
              <a:t>risposte</a:t>
            </a:r>
            <a:r>
              <a:rPr lang="en-US" dirty="0"/>
              <a:t>. Si </a:t>
            </a:r>
            <a:r>
              <a:rPr lang="en-US" dirty="0" err="1"/>
              <a:t>occupa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gestione</a:t>
            </a:r>
            <a:r>
              <a:rPr lang="en-US" dirty="0"/>
              <a:t> del backend </a:t>
            </a:r>
            <a:r>
              <a:rPr lang="en-US" dirty="0" err="1"/>
              <a:t>dell’applicazione</a:t>
            </a:r>
            <a:r>
              <a:rPr lang="en-US" dirty="0"/>
              <a:t>. </a:t>
            </a:r>
            <a:r>
              <a:rPr lang="en-US" dirty="0" err="1"/>
              <a:t>Realizzato</a:t>
            </a:r>
            <a:r>
              <a:rPr lang="en-US" dirty="0"/>
              <a:t> con il framework Node.js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0811231-2820-96BE-8ED3-9A5D2E1DE8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59471" y="2678791"/>
            <a:ext cx="6392760" cy="2540042"/>
          </a:xfrm>
          <a:noFill/>
        </p:spPr>
      </p:pic>
      <p:pic>
        <p:nvPicPr>
          <p:cNvPr id="4" name="Immagine 3" descr="Immagine che contiene testo, bigliettodavisita, clipart&#10;&#10;Descrizione generata automaticamente">
            <a:extLst>
              <a:ext uri="{FF2B5EF4-FFF2-40B4-BE49-F238E27FC236}">
                <a16:creationId xmlns:a16="http://schemas.microsoft.com/office/drawing/2014/main" id="{BD1BB698-B139-B6E6-CCE9-CA6BE5332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72" y="1439298"/>
            <a:ext cx="2327537" cy="13034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0C2607-7D24-E6F7-F490-F1646536C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21" y="1375370"/>
            <a:ext cx="2137610" cy="13034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CE3923-1F99-DE29-1EDB-EAB308FDC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72" y="5218833"/>
            <a:ext cx="6392759" cy="14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1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E90D82-B2C3-0AEF-1579-7C7D8CC1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Web</a:t>
            </a:r>
          </a:p>
        </p:txBody>
      </p:sp>
      <p:pic>
        <p:nvPicPr>
          <p:cNvPr id="4" name="esposizione">
            <a:hlinkClick r:id="" action="ppaction://media"/>
            <a:extLst>
              <a:ext uri="{FF2B5EF4-FFF2-40B4-BE49-F238E27FC236}">
                <a16:creationId xmlns:a16="http://schemas.microsoft.com/office/drawing/2014/main" id="{40E67FCD-FE5B-417F-9461-61EDE633F2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00" y="1600200"/>
            <a:ext cx="9980682" cy="5023842"/>
          </a:xfrm>
        </p:spPr>
      </p:pic>
    </p:spTree>
    <p:extLst>
      <p:ext uri="{BB962C8B-B14F-4D97-AF65-F5344CB8AC3E}">
        <p14:creationId xmlns:p14="http://schemas.microsoft.com/office/powerpoint/2010/main" val="3938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D9A0F-2C7A-7B38-D231-FBDA095B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Avvio della Simulazione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0F7380-CA91-B5D5-A1AD-1A909E55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2015368"/>
            <a:ext cx="6527541" cy="24633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dirty="0"/>
              <a:t>Una volta generata la cartella di input, si può procedere all’avvio del simulatore.</a:t>
            </a:r>
          </a:p>
          <a:p>
            <a:pPr marL="0" indent="0">
              <a:buNone/>
            </a:pPr>
            <a:r>
              <a:rPr lang="it-IT" dirty="0"/>
              <a:t>Il lancio manuale consiste nell’esecuzione da terminale di uno script che si occupa di generare un nuovo contenitore Docker.</a:t>
            </a:r>
          </a:p>
          <a:p>
            <a:pPr marL="0" indent="0">
              <a:buNone/>
            </a:pPr>
            <a:r>
              <a:rPr lang="it-IT" dirty="0"/>
              <a:t>All’interno del contenitore generato, verrà eseguito il simulatore a partire dalla cartella di input specificata.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B3FC6-964F-8DA6-E84C-8BF4267EB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265" y="2199851"/>
            <a:ext cx="3049317" cy="15761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7D3909-00ED-2C6B-B6C7-C8A178D6CA49}"/>
              </a:ext>
            </a:extLst>
          </p:cNvPr>
          <p:cNvSpPr txBox="1"/>
          <p:nvPr/>
        </p:nvSpPr>
        <p:spPr>
          <a:xfrm>
            <a:off x="1104899" y="4802677"/>
            <a:ext cx="9727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 risultati verranno visualizzati all’interno dei file di output prodotti dalla simulazione</a:t>
            </a:r>
          </a:p>
        </p:txBody>
      </p:sp>
    </p:spTree>
    <p:extLst>
      <p:ext uri="{BB962C8B-B14F-4D97-AF65-F5344CB8AC3E}">
        <p14:creationId xmlns:p14="http://schemas.microsoft.com/office/powerpoint/2010/main" val="258717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6BCD0-4F83-898B-2756-8C367D1A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e 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627483-4E69-D896-DE8B-E0C7944D8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/>
              <a:t>Obiettivo: </a:t>
            </a:r>
            <a:r>
              <a:rPr lang="it-IT" dirty="0"/>
              <a:t>migliorare la </a:t>
            </a:r>
            <a:r>
              <a:rPr lang="it-IT" dirty="0" err="1"/>
              <a:t>costumer</a:t>
            </a:r>
            <a:r>
              <a:rPr lang="it-IT" dirty="0"/>
              <a:t> </a:t>
            </a:r>
            <a:r>
              <a:rPr lang="it-IT" dirty="0" err="1"/>
              <a:t>journey</a:t>
            </a:r>
            <a:r>
              <a:rPr lang="it-IT" dirty="0"/>
              <a:t> per controllo di sistemi di Smart </a:t>
            </a:r>
            <a:r>
              <a:rPr lang="it-IT" dirty="0" err="1"/>
              <a:t>Irrigation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/>
              <a:t>È infatti difficile conoscere e settare tutti i parametri necessari per eseguire il simulatore, come è complesso comprendere i risultati ottenuti.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Sviluppi futuri:</a:t>
            </a:r>
          </a:p>
          <a:p>
            <a:r>
              <a:rPr lang="it-IT" dirty="0"/>
              <a:t>Automatizzazione del lancio della simulazione.</a:t>
            </a:r>
          </a:p>
          <a:p>
            <a:r>
              <a:rPr lang="it-IT" dirty="0"/>
              <a:t>Visualizzazione grafica dell’output della simulazione.</a:t>
            </a:r>
          </a:p>
          <a:p>
            <a:r>
              <a:rPr lang="it-IT" dirty="0"/>
              <a:t>Definire e schedulare pattern di irrigazione tramite la GUI.</a:t>
            </a:r>
          </a:p>
        </p:txBody>
      </p:sp>
    </p:spTree>
    <p:extLst>
      <p:ext uri="{BB962C8B-B14F-4D97-AF65-F5344CB8AC3E}">
        <p14:creationId xmlns:p14="http://schemas.microsoft.com/office/powerpoint/2010/main" val="11373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7DCF5E-7E66-C966-04CE-2D475653B5C0}"/>
              </a:ext>
            </a:extLst>
          </p:cNvPr>
          <p:cNvSpPr txBox="1"/>
          <p:nvPr/>
        </p:nvSpPr>
        <p:spPr>
          <a:xfrm>
            <a:off x="2736979" y="2967335"/>
            <a:ext cx="6718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FINE!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/>
              <a:t>Grazie a tutti!</a:t>
            </a:r>
          </a:p>
        </p:txBody>
      </p:sp>
    </p:spTree>
    <p:extLst>
      <p:ext uri="{BB962C8B-B14F-4D97-AF65-F5344CB8AC3E}">
        <p14:creationId xmlns:p14="http://schemas.microsoft.com/office/powerpoint/2010/main" val="39778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cumentazione accademica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accademica, schema con righe verticali e nastro (widescreen)</Template>
  <TotalTime>663</TotalTime>
  <Words>469</Words>
  <Application>Microsoft Office PowerPoint</Application>
  <PresentationFormat>Widescreen</PresentationFormat>
  <Paragraphs>45</Paragraphs>
  <Slides>9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Euphemia</vt:lpstr>
      <vt:lpstr>Plantagenet Cherokee</vt:lpstr>
      <vt:lpstr>Wingdings</vt:lpstr>
      <vt:lpstr>Documentazione accademica 16x9</vt:lpstr>
      <vt:lpstr>Un’INTERFACCIA WEB PER LA SIMULAZIONE DELL’UMIDITà DEL TERRENO IN AGRICOLTURA DI PRECISIONE</vt:lpstr>
      <vt:lpstr>Introduzione &amp; Contesto Applicativo</vt:lpstr>
      <vt:lpstr>Customer Journey</vt:lpstr>
      <vt:lpstr>Modello dei dati</vt:lpstr>
      <vt:lpstr>Architettura Client-Server</vt:lpstr>
      <vt:lpstr>Interfaccia Web</vt:lpstr>
      <vt:lpstr>Avvio della Simulazione</vt:lpstr>
      <vt:lpstr>Conclusioni e 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Un’INTERFACCIA WEB PER LA SIMULAZIONE DELL’UMIDITà DEL TERRENO IN AGRICOLTURA DI PRECISIONE</dc:title>
  <dc:creator>tbrini11@gmail.com</dc:creator>
  <cp:lastModifiedBy>tbrini11@gmail.com</cp:lastModifiedBy>
  <cp:revision>7</cp:revision>
  <dcterms:created xsi:type="dcterms:W3CDTF">2023-03-08T09:47:37Z</dcterms:created>
  <dcterms:modified xsi:type="dcterms:W3CDTF">2023-03-10T16:35:59Z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